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70" r:id="rId5"/>
    <p:sldId id="260" r:id="rId6"/>
    <p:sldId id="258" r:id="rId7"/>
    <p:sldId id="263" r:id="rId8"/>
    <p:sldId id="266" r:id="rId9"/>
    <p:sldId id="262" r:id="rId10"/>
    <p:sldId id="268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82" autoAdjust="0"/>
    <p:restoredTop sz="94624" autoAdjust="0"/>
  </p:normalViewPr>
  <p:slideViewPr>
    <p:cSldViewPr>
      <p:cViewPr>
        <p:scale>
          <a:sx n="40" d="100"/>
          <a:sy n="40" d="100"/>
        </p:scale>
        <p:origin x="-2040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495800"/>
            <a:ext cx="5029200" cy="121920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495800"/>
            <a:ext cx="77724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181600"/>
            <a:ext cx="77724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3048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31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openxmlformats.org/officeDocument/2006/relationships/image" Target="../media/image19.jpeg"/><Relationship Id="rId7" Type="http://schemas.openxmlformats.org/officeDocument/2006/relationships/hyperlink" Target="https://ru.wikipedia.org/wiki/1868_%D0%B3%D0%BE%D0%B4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3.jpeg"/><Relationship Id="rId5" Type="http://schemas.openxmlformats.org/officeDocument/2006/relationships/hyperlink" Target="https://ru.wikipedia.org/wiki/1873" TargetMode="External"/><Relationship Id="rId10" Type="http://schemas.openxmlformats.org/officeDocument/2006/relationships/hyperlink" Target="https://ru.wikipedia.org/wiki/1951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s://ru.wikipedia.org/wiki/1878_%D0%B3%D0%BE%D0%B4" TargetMode="External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hi-udomlya.nubex.ru/" TargetMode="External"/><Relationship Id="rId2" Type="http://schemas.openxmlformats.org/officeDocument/2006/relationships/hyperlink" Target="mailto:udomlya70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21444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Муниципальное бюджетное образовательное учреждение</a:t>
            </a:r>
            <a:b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дополнительного образования</a:t>
            </a:r>
            <a:b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«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Удомельская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детская школа искусств»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429264"/>
            <a:ext cx="6400800" cy="9953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Областной конкурс-фестиваль «МАСТЕРА И ДЕТИ»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G:\Муниципальные практики\МАСТЕРА И ДЕТИ\фото\IMG_6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857916" cy="3905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91566" cy="715963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Художники, работавшие 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Удомельской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https://shkolazhizni.ru/img/content/i191/191956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1279455" cy="15641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496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Левитан Исаак Ильич -  1860 – 1900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3000372"/>
            <a:ext cx="16430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000" b="1" dirty="0" smtClean="0">
                <a:latin typeface="Times New Roman" pitchFamily="18" charset="0"/>
                <a:cs typeface="Times New Roman" pitchFamily="18" charset="0"/>
              </a:rPr>
              <a:t>Вито́льд Каэта́нович Бялыни́цкий-Бируля́ 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000" b="1" dirty="0" smtClean="0">
                <a:latin typeface="Times New Roman" pitchFamily="18" charset="0"/>
                <a:cs typeface="Times New Roman" pitchFamily="18" charset="0"/>
              </a:rPr>
              <a:t>1872—1957 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Портрет В. К. Бялыницкого-Бирули работы А. В. Моравова, (1908), Национальный художественный музей 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000108"/>
            <a:ext cx="1057267" cy="18307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2928934"/>
            <a:ext cx="164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Алексей Степанович Степанов 1858г- 1923г.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Фотография А. С. Степан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214422"/>
            <a:ext cx="1071570" cy="15188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5572140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Юлианович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Жуко́вский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  <a:hlinkClick r:id="rId5" tooltip="1873"/>
              </a:rPr>
              <a:t>1873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 г.- 1944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8" descr="Портрет Жуковског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976306" cy="1381474"/>
          </a:xfrm>
          <a:prstGeom prst="rect">
            <a:avLst/>
          </a:prstGeom>
          <a:noFill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715140" y="5572140"/>
            <a:ext cx="1857388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Никола́й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Петро́вич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Богда́нов-Бе́льский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7" tooltip="1868 год"/>
              </a:rPr>
              <a:t>1868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, — 1945 года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64" name="Picture 12" descr="https://upload.wikimedia.org/wikipedia/commons/thumb/6/6b/Nikolai_Bogdanov-Belsky_%28self-portret%29.jpg/200px-Nikolai_Bogdanov-Belsky_%28self-portret%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786190"/>
            <a:ext cx="1285884" cy="1652361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500562" y="5643578"/>
            <a:ext cx="171451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 Викторович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Моравов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9" tooltip="1878 год"/>
              </a:rPr>
              <a:t>1878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,  —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0" tooltip="1951"/>
              </a:rPr>
              <a:t>1951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67" name="Picture 15" descr="Портрет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3857628"/>
            <a:ext cx="1616362" cy="1600198"/>
          </a:xfrm>
          <a:prstGeom prst="rect">
            <a:avLst/>
          </a:prstGeom>
          <a:noFill/>
        </p:spPr>
      </p:pic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857620" y="2857496"/>
            <a:ext cx="1785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Гаврилович  Венецианов 1780 - 1847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70" name="Picture 18" descr="Автопортрет, 1811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1285860"/>
            <a:ext cx="1153015" cy="142873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857356" y="5715016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Коровин Константин Алексеевич (1863-1939)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72" name="Picture 20" descr="портрет кисти В. А. Серова, 1891, из коллекции И. А. Морозов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3857628"/>
            <a:ext cx="1357306" cy="1679666"/>
          </a:xfrm>
          <a:prstGeom prst="rect">
            <a:avLst/>
          </a:prstGeom>
          <a:noFill/>
        </p:spPr>
      </p:pic>
      <p:pic>
        <p:nvPicPr>
          <p:cNvPr id="23574" name="Picture 22" descr="Автопортрет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8" y="1214422"/>
            <a:ext cx="1109652" cy="139314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572132" y="2714620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000" b="1" dirty="0" smtClean="0">
                <a:latin typeface="Times New Roman" pitchFamily="18" charset="0"/>
                <a:cs typeface="Times New Roman" pitchFamily="18" charset="0"/>
              </a:rPr>
              <a:t>Григо́рий Васи́льевич Соро́ка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1823 – 1864 г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6000768"/>
            <a:ext cx="20717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др.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ЕКТЫ\НАШ проект\Фестиваль Мастера\маршрут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643570" cy="423267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928670"/>
            <a:ext cx="8143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Поддубье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Место гибели художника А.Г. Венецианова, могила Г.В. Сороки.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Молдино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Музей.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3.Марьино. Имение А.А.Андреева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основателя первого великорусского оркестра народных инструментов.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4.Д.Мануйлово. Родина И.А.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Ирецкой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Овсище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Дом музей дворян Милюковых (где работали художники Г.В. Сорока и С.Ю. Жуковский) Пленер.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6.Местечко Ивановское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озера). Усадебный комплекс дворян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Сназиных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работал художник А.Г.Венецианов.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8533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План-проект туристического маршрута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63004" cy="715963"/>
          </a:xfrm>
        </p:spPr>
        <p:txBody>
          <a:bodyPr/>
          <a:lstStyle/>
          <a:p>
            <a:r>
              <a:rPr lang="ru-RU" dirty="0" smtClean="0"/>
              <a:t>О фестивале говорят в СМИ</a:t>
            </a:r>
            <a:endParaRPr lang="ru-RU" dirty="0"/>
          </a:p>
        </p:txBody>
      </p:sp>
      <p:pic>
        <p:nvPicPr>
          <p:cNvPr id="1027" name="Picture 3" descr="F:\КОНКУРСЫ Художники\МАСТЕРА И ДЕТИ\мастера архив\2007\IMG_20200616_0002.jpg"/>
          <p:cNvPicPr>
            <a:picLocks noChangeAspect="1" noChangeArrowheads="1"/>
          </p:cNvPicPr>
          <p:nvPr/>
        </p:nvPicPr>
        <p:blipFill>
          <a:blip r:embed="rId2" cstate="print"/>
          <a:srcRect l="9356" r="34511"/>
          <a:stretch>
            <a:fillRect/>
          </a:stretch>
        </p:blipFill>
        <p:spPr bwMode="auto">
          <a:xfrm>
            <a:off x="357158" y="1214422"/>
            <a:ext cx="2143140" cy="5247716"/>
          </a:xfrm>
          <a:prstGeom prst="rect">
            <a:avLst/>
          </a:prstGeom>
          <a:noFill/>
        </p:spPr>
      </p:pic>
      <p:pic>
        <p:nvPicPr>
          <p:cNvPr id="1028" name="Picture 4" descr="F:\КОНКУРСЫ Художники\МАСТЕРА И ДЕТИ\мастера архив\2009\IMG_20200616_0002 (2).jpg"/>
          <p:cNvPicPr>
            <a:picLocks noChangeAspect="1" noChangeArrowheads="1"/>
          </p:cNvPicPr>
          <p:nvPr/>
        </p:nvPicPr>
        <p:blipFill>
          <a:blip r:embed="rId3" cstate="print"/>
          <a:srcRect l="12646" t="6134" r="34660"/>
          <a:stretch>
            <a:fillRect/>
          </a:stretch>
        </p:blipFill>
        <p:spPr bwMode="auto">
          <a:xfrm>
            <a:off x="3786182" y="1643050"/>
            <a:ext cx="1785950" cy="4372819"/>
          </a:xfrm>
          <a:prstGeom prst="rect">
            <a:avLst/>
          </a:prstGeom>
          <a:noFill/>
        </p:spPr>
      </p:pic>
      <p:pic>
        <p:nvPicPr>
          <p:cNvPr id="1029" name="Picture 5" descr="F:\КОНКУРСЫ Художники\МАСТЕРА И ДЕТИ\мастера архив\2009\IMG_20200616_0002 (3).jpg"/>
          <p:cNvPicPr>
            <a:picLocks noChangeAspect="1" noChangeArrowheads="1"/>
          </p:cNvPicPr>
          <p:nvPr/>
        </p:nvPicPr>
        <p:blipFill>
          <a:blip r:embed="rId4" cstate="print"/>
          <a:srcRect l="9592" r="39898" b="14595"/>
          <a:stretch>
            <a:fillRect/>
          </a:stretch>
        </p:blipFill>
        <p:spPr bwMode="auto">
          <a:xfrm>
            <a:off x="6357950" y="1071546"/>
            <a:ext cx="1905808" cy="4429156"/>
          </a:xfrm>
          <a:prstGeom prst="rect">
            <a:avLst/>
          </a:prstGeom>
          <a:noFill/>
        </p:spPr>
      </p:pic>
      <p:pic>
        <p:nvPicPr>
          <p:cNvPr id="1026" name="Picture 2" descr="F:\КОНКУРСЫ Художники\МАСТЕРА И ДЕТИ\мастера архив\2004\IMG_20200616_0002 (3).jpg"/>
          <p:cNvPicPr>
            <a:picLocks noChangeAspect="1" noChangeArrowheads="1"/>
          </p:cNvPicPr>
          <p:nvPr/>
        </p:nvPicPr>
        <p:blipFill>
          <a:blip r:embed="rId5" cstate="print"/>
          <a:srcRect l="10664" t="9310" r="12558" b="36382"/>
          <a:stretch>
            <a:fillRect/>
          </a:stretch>
        </p:blipFill>
        <p:spPr bwMode="auto">
          <a:xfrm>
            <a:off x="2071670" y="3286124"/>
            <a:ext cx="257176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315200" cy="715963"/>
          </a:xfrm>
        </p:spPr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14554"/>
            <a:ext cx="7072362" cy="37338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Arial Narrow" pitchFamily="34" charset="0"/>
              </a:rPr>
              <a:t>Муниципальное бюджетное образовательное учреждение дополнительного образования «</a:t>
            </a:r>
            <a:r>
              <a:rPr lang="ru-RU" sz="2800" dirty="0" err="1" smtClean="0">
                <a:latin typeface="Arial Narrow" pitchFamily="34" charset="0"/>
              </a:rPr>
              <a:t>Удомельская</a:t>
            </a:r>
            <a:r>
              <a:rPr lang="ru-RU" sz="2800" dirty="0" smtClean="0">
                <a:latin typeface="Arial Narrow" pitchFamily="34" charset="0"/>
              </a:rPr>
              <a:t> детская школа искусств»</a:t>
            </a:r>
          </a:p>
          <a:p>
            <a:r>
              <a:rPr lang="ru-RU" sz="2800" dirty="0" smtClean="0">
                <a:latin typeface="Arial Narrow" pitchFamily="34" charset="0"/>
              </a:rPr>
              <a:t>Адрес: 171841 Тверская обл., г. Удомля, пр. Курчатова, 15</a:t>
            </a:r>
          </a:p>
          <a:p>
            <a:r>
              <a:rPr lang="ru-RU" sz="2800" dirty="0" smtClean="0">
                <a:latin typeface="Arial Narrow" pitchFamily="34" charset="0"/>
              </a:rPr>
              <a:t>Телефон: (848255) 5-17-97</a:t>
            </a:r>
          </a:p>
          <a:p>
            <a:r>
              <a:rPr lang="ru-RU" sz="2800" dirty="0" smtClean="0">
                <a:latin typeface="Arial Narrow" pitchFamily="34" charset="0"/>
              </a:rPr>
              <a:t>Е-</a:t>
            </a:r>
            <a:r>
              <a:rPr lang="en-US" sz="2800" dirty="0" smtClean="0">
                <a:latin typeface="Arial Narrow" pitchFamily="34" charset="0"/>
              </a:rPr>
              <a:t>mail</a:t>
            </a:r>
            <a:r>
              <a:rPr lang="ru-RU" sz="2800" dirty="0" smtClean="0">
                <a:latin typeface="Arial Narrow" pitchFamily="34" charset="0"/>
              </a:rPr>
              <a:t>: </a:t>
            </a:r>
            <a:r>
              <a:rPr lang="en-US" sz="2800" dirty="0" smtClean="0">
                <a:latin typeface="Arial Narrow" pitchFamily="34" charset="0"/>
                <a:hlinkClick r:id="rId2"/>
              </a:rPr>
              <a:t>udomlya70@mail.ru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Сайт: </a:t>
            </a:r>
            <a:r>
              <a:rPr lang="en-US" sz="2800" dirty="0" smtClean="0">
                <a:latin typeface="Arial Narrow" pitchFamily="34" charset="0"/>
                <a:hlinkClick r:id="rId3"/>
              </a:rPr>
              <a:t>https://dshi-udomlya.nubex.ru/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Директор: Маркова Оксана Николаевна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928670"/>
            <a:ext cx="7772400" cy="4857785"/>
          </a:xfrm>
        </p:spPr>
        <p:txBody>
          <a:bodyPr/>
          <a:lstStyle/>
          <a:p>
            <a:pPr algn="just"/>
            <a:r>
              <a:rPr lang="ru-RU" sz="2400" b="1" dirty="0" smtClean="0"/>
              <a:t>В конкурсе принимают участие</a:t>
            </a:r>
            <a:r>
              <a:rPr lang="ru-RU" sz="2400" dirty="0" smtClean="0"/>
              <a:t>: учащиеся и преподаватели детских художественных школ, художественных отделений детских школ искусств, воспитанники и преподаватели кружков, студий, творческих объединений городов и районов Тверской области.</a:t>
            </a:r>
          </a:p>
          <a:p>
            <a:r>
              <a:rPr lang="ru-RU" sz="2400" b="1" dirty="0" smtClean="0"/>
              <a:t>Возрастные категории:</a:t>
            </a:r>
            <a:endParaRPr lang="ru-RU" sz="2400" dirty="0" smtClean="0"/>
          </a:p>
          <a:p>
            <a:r>
              <a:rPr lang="en-US" sz="2400" b="1" dirty="0" smtClean="0"/>
              <a:t>I</a:t>
            </a:r>
            <a:r>
              <a:rPr lang="ru-RU" sz="2400" b="1" dirty="0" smtClean="0"/>
              <a:t>      </a:t>
            </a:r>
            <a:r>
              <a:rPr lang="ru-RU" sz="2400" dirty="0" smtClean="0"/>
              <a:t>-  от 7 до 10 лет включительно:</a:t>
            </a:r>
          </a:p>
          <a:p>
            <a:r>
              <a:rPr lang="en-US" sz="2400" b="1" dirty="0" smtClean="0"/>
              <a:t>II</a:t>
            </a:r>
            <a:r>
              <a:rPr lang="ru-RU" sz="2400" dirty="0" smtClean="0"/>
              <a:t>     - от 11 до 13 лет включительно; </a:t>
            </a:r>
          </a:p>
          <a:p>
            <a:r>
              <a:rPr lang="en-US" sz="2400" b="1" dirty="0" smtClean="0"/>
              <a:t>III</a:t>
            </a:r>
            <a:r>
              <a:rPr lang="ru-RU" sz="2400" dirty="0" smtClean="0"/>
              <a:t>   - от 14 до 17 лет включительно;</a:t>
            </a:r>
          </a:p>
          <a:p>
            <a:r>
              <a:rPr lang="en-US" sz="2400" b="1" dirty="0" smtClean="0"/>
              <a:t>IV </a:t>
            </a:r>
            <a:r>
              <a:rPr lang="ru-RU" sz="2400" dirty="0" smtClean="0"/>
              <a:t>  -  преподаватели.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14356"/>
            <a:ext cx="8705880" cy="5500726"/>
          </a:xfrm>
        </p:spPr>
        <p:txBody>
          <a:bodyPr/>
          <a:lstStyle/>
          <a:p>
            <a:pPr algn="just"/>
            <a:r>
              <a:rPr lang="ru-RU" sz="3200" dirty="0" smtClean="0"/>
              <a:t>Уникальный стиль фестиваля заключается в ряде мероприятий таких как: предоставление домашних работ заранее нарисованных детьми и художниками на заданную тему, организация пленэрной практики, организация экскурсий по памятным и значимым местам </a:t>
            </a:r>
            <a:r>
              <a:rPr lang="ru-RU" sz="3200" dirty="0" err="1" smtClean="0"/>
              <a:t>Удомельской</a:t>
            </a:r>
            <a:r>
              <a:rPr lang="ru-RU" sz="3200" dirty="0" smtClean="0"/>
              <a:t> земли, организация выставки и церемонии награждения победителей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ПРОЕКТЫ\НАШ проект\Фестиваль Мастера\фото\0_80b4b_5c7202d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318029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640" y="357166"/>
            <a:ext cx="78967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пленэров на базе </a:t>
            </a:r>
          </a:p>
          <a:p>
            <a:pPr algn="ctr"/>
            <a:r>
              <a:rPr lang="ru-RU" sz="36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культурного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центра «Дачи Чайка»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G:\Муниципальные практики\МАСТЕРА И ДЕТИ\фото\IMG_6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857628"/>
            <a:ext cx="3679025" cy="2452683"/>
          </a:xfrm>
          <a:prstGeom prst="rect">
            <a:avLst/>
          </a:prstGeom>
          <a:noFill/>
        </p:spPr>
      </p:pic>
      <p:pic>
        <p:nvPicPr>
          <p:cNvPr id="7" name="Picture 4" descr="D:\ДОКУМЕНТИКИ\ШКОЛА\МАСТЕРА И ДЕТИ\IMG_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8"/>
            <a:ext cx="2643206" cy="1982345"/>
          </a:xfrm>
          <a:prstGeom prst="rect">
            <a:avLst/>
          </a:prstGeom>
          <a:noFill/>
        </p:spPr>
      </p:pic>
      <p:pic>
        <p:nvPicPr>
          <p:cNvPr id="3075" name="Picture 3" descr="D:\ДОКУМЕНТИКИ\ФОТО\с телефона\Школа\20150925_151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143380"/>
            <a:ext cx="2828908" cy="2121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униципальные практики\МАСТЕРА И ДЕТИ\фото\Посвящ.в певоклассники 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357430"/>
            <a:ext cx="4072015" cy="3053837"/>
          </a:xfrm>
          <a:prstGeom prst="rect">
            <a:avLst/>
          </a:prstGeom>
          <a:noFill/>
        </p:spPr>
      </p:pic>
      <p:pic>
        <p:nvPicPr>
          <p:cNvPr id="1027" name="Picture 3" descr="F:\Муниципальные практики\МАСТЕРА И ДЕТИ\фото\Посвящ.в певоклассники 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214710" cy="24108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973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выставки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 участников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1" name="Picture 1" descr="D:\ДОКУМЕНТИКИ\ШКОЛА\МАСТЕРА И ДЕТИ\iv6Muo8EO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18032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ПРОЕКТЫ\НАШ проект\Фестиваль Мастера\фото\9g7y1bFS-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429156" cy="332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F:\okcana\ФОТО\Фестиваль Бирули 2012 Удомля\IMG_7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28588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okcana\ФОТО\ХУДОЖЕСТВЕН. ШКОЛА\Фестиваль А.Г.Венецианова - 25.09.10г\IMG_5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810466" cy="4357718"/>
          </a:xfrm>
          <a:prstGeom prst="ellipse">
            <a:avLst/>
          </a:prstGeom>
          <a:noFill/>
        </p:spPr>
      </p:pic>
      <p:pic>
        <p:nvPicPr>
          <p:cNvPr id="23555" name="Picture 3" descr="F:\okcana\ФОТО\ХУДОЖЕСТВЕН. ШКОЛА\Фестиваль А.Г.Венецианова - 25.09.10г\IMG_5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206875" cy="315506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Муниципальные практики\МАСТЕРА И ДЕТИ\фото\IMG_6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72"/>
            <a:ext cx="3071834" cy="204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F:\okcana\ФОТО\Фестиваль Бирули 2012 Удомля\IMG_7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3746549" cy="2810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G:\Муниципальные практики\МАСТЕРА И ДЕТИ\фото\Посвящ.в певоклассники 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85860"/>
            <a:ext cx="2812966" cy="210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51876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церемонии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награждения участников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 7">
      <a:dk1>
        <a:srgbClr val="4D4D4D"/>
      </a:dk1>
      <a:lt1>
        <a:srgbClr val="FFFFFF"/>
      </a:lt1>
      <a:dk2>
        <a:srgbClr val="4D4D4D"/>
      </a:dk2>
      <a:lt2>
        <a:srgbClr val="10C661"/>
      </a:lt2>
      <a:accent1>
        <a:srgbClr val="18B0CE"/>
      </a:accent1>
      <a:accent2>
        <a:srgbClr val="EC4104"/>
      </a:accent2>
      <a:accent3>
        <a:srgbClr val="FFFFFF"/>
      </a:accent3>
      <a:accent4>
        <a:srgbClr val="404040"/>
      </a:accent4>
      <a:accent5>
        <a:srgbClr val="ABD4E3"/>
      </a:accent5>
      <a:accent6>
        <a:srgbClr val="D63A03"/>
      </a:accent6>
      <a:hlink>
        <a:srgbClr val="016FC8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0C661"/>
        </a:lt2>
        <a:accent1>
          <a:srgbClr val="18B0CE"/>
        </a:accent1>
        <a:accent2>
          <a:srgbClr val="EC4104"/>
        </a:accent2>
        <a:accent3>
          <a:srgbClr val="FFFFFF"/>
        </a:accent3>
        <a:accent4>
          <a:srgbClr val="404040"/>
        </a:accent4>
        <a:accent5>
          <a:srgbClr val="ABD4E3"/>
        </a:accent5>
        <a:accent6>
          <a:srgbClr val="D63A03"/>
        </a:accent6>
        <a:hlink>
          <a:srgbClr val="016F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322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</vt:lpstr>
      <vt:lpstr>Муниципальное бюджетное образовательное учреждение дополнительного образования «Удомельская детская школа искусств»</vt:lpstr>
      <vt:lpstr>Контакты:</vt:lpstr>
      <vt:lpstr>Слайд 3</vt:lpstr>
      <vt:lpstr>Уникальный стиль фестиваля заключается в ряде мероприятий таких как: предоставление домашних работ заранее нарисованных детьми и художниками на заданную тему, организация пленэрной практики, организация экскурсий по памятным и значимым местам Удомельской земли, организация выставки и церемонии награждения победителей. </vt:lpstr>
      <vt:lpstr>Слайд 5</vt:lpstr>
      <vt:lpstr>Слайд 6</vt:lpstr>
      <vt:lpstr>Слайд 7</vt:lpstr>
      <vt:lpstr>Слайд 8</vt:lpstr>
      <vt:lpstr>Слайд 9</vt:lpstr>
      <vt:lpstr>Художники, работавшие на Удомельской земле</vt:lpstr>
      <vt:lpstr>Слайд 11</vt:lpstr>
      <vt:lpstr>О фестивале говорят в СМИ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40</cp:revision>
  <dcterms:created xsi:type="dcterms:W3CDTF">2020-05-21T08:52:15Z</dcterms:created>
  <dcterms:modified xsi:type="dcterms:W3CDTF">2020-07-02T07:17:21Z</dcterms:modified>
</cp:coreProperties>
</file>